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A8A53EA-74A3-402F-8659-60CDC4BA08AC}" type="datetimeFigureOut">
              <a:rPr lang="nl-NL" smtClean="0"/>
              <a:t>15-6-2018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2844873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A8A53EA-74A3-402F-8659-60CDC4BA08AC}" type="datetimeFigureOut">
              <a:rPr lang="nl-NL" smtClean="0"/>
              <a:t>15-6-2018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2680854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A8A53EA-74A3-402F-8659-60CDC4BA08AC}" type="datetimeFigureOut">
              <a:rPr lang="nl-NL" smtClean="0"/>
              <a:t>15-6-2018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3668096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A8A53EA-74A3-402F-8659-60CDC4BA08AC}" type="datetimeFigureOut">
              <a:rPr lang="nl-NL" smtClean="0"/>
              <a:t>15-6-2018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2167702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AA8A53EA-74A3-402F-8659-60CDC4BA08AC}" type="datetimeFigureOut">
              <a:rPr lang="nl-NL" smtClean="0"/>
              <a:t>15-6-2018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4128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A8A53EA-74A3-402F-8659-60CDC4BA08AC}" type="datetimeFigureOut">
              <a:rPr lang="nl-NL" smtClean="0"/>
              <a:t>15-6-2018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399234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A8A53EA-74A3-402F-8659-60CDC4BA08AC}" type="datetimeFigureOut">
              <a:rPr lang="nl-NL" smtClean="0"/>
              <a:t>15-6-2018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85274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A8A53EA-74A3-402F-8659-60CDC4BA08AC}" type="datetimeFigureOut">
              <a:rPr lang="nl-NL" smtClean="0"/>
              <a:t>15-6-2018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193139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A8A53EA-74A3-402F-8659-60CDC4BA08AC}" type="datetimeFigureOut">
              <a:rPr lang="nl-NL" smtClean="0"/>
              <a:t>15-6-2018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418282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AA8A53EA-74A3-402F-8659-60CDC4BA08AC}" type="datetimeFigureOut">
              <a:rPr lang="nl-NL" smtClean="0"/>
              <a:t>15-6-2018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433044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AA8A53EA-74A3-402F-8659-60CDC4BA08AC}" type="datetimeFigureOut">
              <a:rPr lang="nl-NL" smtClean="0"/>
              <a:t>15-6-2018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7DB04C-0982-4D02-8170-F4A8FCB5821D}" type="slidenum">
              <a:rPr lang="nl-NL" smtClean="0"/>
              <a:t>‹nr.›</a:t>
            </a:fld>
            <a:endParaRPr lang="nl-NL"/>
          </a:p>
        </p:txBody>
      </p:sp>
    </p:spTree>
    <p:extLst>
      <p:ext uri="{BB962C8B-B14F-4D97-AF65-F5344CB8AC3E}">
        <p14:creationId xmlns:p14="http://schemas.microsoft.com/office/powerpoint/2010/main" val="3838829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A53EA-74A3-402F-8659-60CDC4BA08AC}" type="datetimeFigureOut">
              <a:rPr lang="nl-NL" smtClean="0"/>
              <a:t>15-6-2018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DB04C-0982-4D02-8170-F4A8FCB5821D}" type="slidenum">
              <a:rPr lang="nl-NL" smtClean="0"/>
              <a:t>‹nr.›</a:t>
            </a:fld>
            <a:endParaRPr lang="nl-NL"/>
          </a:p>
        </p:txBody>
      </p:sp>
    </p:spTree>
    <p:extLst>
      <p:ext uri="{BB962C8B-B14F-4D97-AF65-F5344CB8AC3E}">
        <p14:creationId xmlns:p14="http://schemas.microsoft.com/office/powerpoint/2010/main" val="2964886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nl/url?sa=i&amp;rct=j&amp;q=&amp;esrc=s&amp;source=images&amp;cd=&amp;cad=rja&amp;uact=8&amp;ved=0ahUKEwiw8pXOocLVAhVJYlAKHfpFCfQQjRwIBw&amp;url=http://nl.nedap-livestockmanagement.com/oplossingen/koeien/smarttag-hals-met-vreetmonitoring/koe-gezondheid.html&amp;psig=AFQjCNHXfggFxp57KU_udtBB_RLwtzE7jw&amp;ust=1502096957855056"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nl/url?sa=i&amp;rct=j&amp;q=&amp;esrc=s&amp;source=images&amp;cd=&amp;cad=rja&amp;uact=8&amp;ved=0ahUKEwizr9a1osLVAhVGIlAKHU7jDXkQjRwIBw&amp;url=https://pixabay.com/nl/koe-kalf-zoogkoeien-rundvlees-489687/&amp;psig=AFQjCNGs2iFh2VvHpyjjmsX0Yd9MhyzY_w&amp;ust=150209712805300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nl/url?sa=i&amp;rct=j&amp;q=&amp;esrc=s&amp;source=images&amp;cd=&amp;cad=rja&amp;uact=8&amp;ved=0ahUKEwiZtuXjo8LVAhWSZ1AKHZoNDa0QjRwIBw&amp;url=http://veeteelt.nl/nieuws/uitvalcijfers-kalveren-nu-opvraagbaar&amp;psig=AFQjCNELQ1EfXIsEMvrfqFpgfKSGV5PP0w&amp;ust=1502097603240003"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nl/url?sa=i&amp;rct=j&amp;q=&amp;esrc=s&amp;source=images&amp;cd=&amp;ved=0ahUKEwj_--Lpp8LVAhWPLVAKHcxHBOUQjRwIBw&amp;url=http://www.boerenvee.nl/?page%3Dnieuwsbericht%26id%3D2954&amp;psig=AFQjCNG98sglwR1rx1WKqhNmXnV8cpEHdg&amp;ust=150209864896054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jEiLSaqsLVAhVFJ1AKHSKfBh0QjRwIBw&amp;url=https://pixabay.com/nl/kudde-schapen-schapen-rh%C3%B6n-schapen-57690/&amp;psig=AFQjCNEvdGhggMmnHiLSNLMNsT0Cwi-qgA&amp;ust=1502099254480946" TargetMode="External"/><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terheerdt.com/pluimvee/pluimvee-scharrel/" TargetMode="Externa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hyperlink" Target="http://www.google.nl/url?sa=i&amp;rct=j&amp;q=&amp;esrc=s&amp;source=images&amp;cd=&amp;cad=rja&amp;uact=8&amp;ved=0ahUKEwjhm6aiq8LVAhXBLVAKHdnACBEQjRwIBw&amp;url=http://www.nijkampraalte.nl/uncategorized/wat-een-mooi-bericht/&amp;psig=AFQjCNHDgLJsNMxe94BqSDCfSL0EPsHLYA&amp;ust=15020995927050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591549"/>
            <a:ext cx="10515600" cy="1325563"/>
          </a:xfrm>
        </p:spPr>
        <p:txBody>
          <a:bodyPr>
            <a:normAutofit/>
          </a:bodyPr>
          <a:lstStyle/>
          <a:p>
            <a:pPr algn="ctr"/>
            <a:r>
              <a:rPr lang="nl-NL" sz="6000" b="1" dirty="0" smtClean="0"/>
              <a:t>Thema 2.4 – Productiedieren</a:t>
            </a:r>
            <a:endParaRPr lang="nl-NL" sz="6000" b="1" dirty="0"/>
          </a:p>
        </p:txBody>
      </p:sp>
      <p:pic>
        <p:nvPicPr>
          <p:cNvPr id="1026" name="Picture 2" descr="Afbeeldingsresultaat voor productiedie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82572"/>
            <a:ext cx="121920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586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45326" y="347300"/>
            <a:ext cx="9144000" cy="889317"/>
          </a:xfrm>
        </p:spPr>
        <p:txBody>
          <a:bodyPr>
            <a:normAutofit fontScale="90000"/>
          </a:bodyPr>
          <a:lstStyle/>
          <a:p>
            <a:r>
              <a:rPr lang="nl-NL" dirty="0" smtClean="0"/>
              <a:t>melkvee</a:t>
            </a:r>
            <a:endParaRPr lang="nl-NL" dirty="0"/>
          </a:p>
        </p:txBody>
      </p:sp>
      <p:pic>
        <p:nvPicPr>
          <p:cNvPr id="4" name="irc_mi" descr="Afbeeldingsresultaat voor melkkoe">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345" y="1610631"/>
            <a:ext cx="5193032" cy="3274878"/>
          </a:xfrm>
          <a:prstGeom prst="rect">
            <a:avLst/>
          </a:prstGeom>
          <a:noFill/>
          <a:ln>
            <a:noFill/>
          </a:ln>
        </p:spPr>
      </p:pic>
      <p:sp>
        <p:nvSpPr>
          <p:cNvPr id="5" name="Tekstvak 4"/>
          <p:cNvSpPr txBox="1"/>
          <p:nvPr/>
        </p:nvSpPr>
        <p:spPr>
          <a:xfrm>
            <a:off x="7358743" y="2812869"/>
            <a:ext cx="4528457"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nl-NL" dirty="0" smtClean="0"/>
              <a:t>Ras	: Holstein </a:t>
            </a:r>
            <a:r>
              <a:rPr lang="nl-NL" dirty="0" err="1" smtClean="0"/>
              <a:t>Friesian</a:t>
            </a:r>
            <a:endParaRPr lang="nl-NL" dirty="0" smtClean="0"/>
          </a:p>
          <a:p>
            <a:endParaRPr lang="nl-NL" dirty="0"/>
          </a:p>
          <a:p>
            <a:r>
              <a:rPr lang="nl-NL" dirty="0" smtClean="0"/>
              <a:t>Productie	: 7.000 – 14.000 kg melk per lactatie</a:t>
            </a:r>
          </a:p>
          <a:p>
            <a:endParaRPr lang="nl-NL" dirty="0"/>
          </a:p>
          <a:p>
            <a:r>
              <a:rPr lang="nl-NL" dirty="0" smtClean="0"/>
              <a:t>Vorm	: </a:t>
            </a:r>
            <a:r>
              <a:rPr lang="nl-NL" dirty="0" err="1" smtClean="0"/>
              <a:t>wigvorm</a:t>
            </a:r>
            <a:endParaRPr lang="nl-NL" dirty="0" smtClean="0"/>
          </a:p>
          <a:p>
            <a:endParaRPr lang="nl-NL" dirty="0"/>
          </a:p>
          <a:p>
            <a:r>
              <a:rPr lang="nl-NL" dirty="0" smtClean="0"/>
              <a:t>Een melkkoe krijgt ieder jaar een kalf. Is het kalf een vaars, dan wordt zij later zelf melkkoe. Is het kalf een stier, dan gaat hij naar de mesterij. Van melk worden allerlei voedzame en lekkere zuivelproducten gemaakt. Kaas is een belangrijk exportproduct van Nederland.</a:t>
            </a:r>
            <a:endParaRPr lang="nl-NL" dirty="0"/>
          </a:p>
        </p:txBody>
      </p:sp>
    </p:spTree>
    <p:extLst>
      <p:ext uri="{BB962C8B-B14F-4D97-AF65-F5344CB8AC3E}">
        <p14:creationId xmlns:p14="http://schemas.microsoft.com/office/powerpoint/2010/main" val="2285664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4615544" y="209006"/>
            <a:ext cx="2725782" cy="923330"/>
          </a:xfrm>
          <a:prstGeom prst="rect">
            <a:avLst/>
          </a:prstGeom>
          <a:noFill/>
        </p:spPr>
        <p:txBody>
          <a:bodyPr wrap="square" rtlCol="0">
            <a:spAutoFit/>
          </a:bodyPr>
          <a:lstStyle/>
          <a:p>
            <a:r>
              <a:rPr lang="nl-NL" sz="5400" dirty="0" smtClean="0">
                <a:latin typeface="+mj-lt"/>
              </a:rPr>
              <a:t>Vleesvee </a:t>
            </a:r>
            <a:endParaRPr lang="nl-NL" sz="5400" dirty="0">
              <a:latin typeface="+mj-lt"/>
            </a:endParaRPr>
          </a:p>
        </p:txBody>
      </p:sp>
      <p:pic>
        <p:nvPicPr>
          <p:cNvPr id="4" name="irc_mi" descr="Afbeeldingsresultaat voor zoogkoe">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1817" y="1489165"/>
            <a:ext cx="5050971" cy="3518263"/>
          </a:xfrm>
          <a:prstGeom prst="rect">
            <a:avLst/>
          </a:prstGeom>
          <a:noFill/>
          <a:ln>
            <a:noFill/>
          </a:ln>
        </p:spPr>
      </p:pic>
      <p:sp>
        <p:nvSpPr>
          <p:cNvPr id="6" name="Tekstvak 5"/>
          <p:cNvSpPr txBox="1"/>
          <p:nvPr/>
        </p:nvSpPr>
        <p:spPr>
          <a:xfrm>
            <a:off x="7219406" y="3405051"/>
            <a:ext cx="4606834"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nl-NL" dirty="0" smtClean="0"/>
              <a:t>Ras	: Limousin</a:t>
            </a:r>
          </a:p>
          <a:p>
            <a:endParaRPr lang="nl-NL" dirty="0"/>
          </a:p>
          <a:p>
            <a:r>
              <a:rPr lang="nl-NL" dirty="0" smtClean="0"/>
              <a:t>Productie	: Ieder jaar een kalf dragen en zogen</a:t>
            </a:r>
          </a:p>
          <a:p>
            <a:endParaRPr lang="nl-NL" dirty="0"/>
          </a:p>
          <a:p>
            <a:r>
              <a:rPr lang="nl-NL" dirty="0" smtClean="0"/>
              <a:t>Vorm	: balkvorm</a:t>
            </a:r>
          </a:p>
          <a:p>
            <a:endParaRPr lang="nl-NL" dirty="0"/>
          </a:p>
          <a:p>
            <a:r>
              <a:rPr lang="nl-NL" dirty="0" smtClean="0"/>
              <a:t>Productie	: Vleesvee levert luxe rundvlees. </a:t>
            </a:r>
            <a:endParaRPr lang="nl-NL" dirty="0"/>
          </a:p>
          <a:p>
            <a:r>
              <a:rPr lang="nl-NL" dirty="0" smtClean="0"/>
              <a:t>	  </a:t>
            </a:r>
            <a:endParaRPr lang="nl-NL" dirty="0"/>
          </a:p>
        </p:txBody>
      </p:sp>
    </p:spTree>
    <p:extLst>
      <p:ext uri="{BB962C8B-B14F-4D97-AF65-F5344CB8AC3E}">
        <p14:creationId xmlns:p14="http://schemas.microsoft.com/office/powerpoint/2010/main" val="3711481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Afbeeldingsresultaat voor vleeskalveren">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7943" y="1480457"/>
            <a:ext cx="5199017" cy="3884023"/>
          </a:xfrm>
          <a:prstGeom prst="rect">
            <a:avLst/>
          </a:prstGeom>
          <a:noFill/>
          <a:ln>
            <a:noFill/>
          </a:ln>
        </p:spPr>
      </p:pic>
      <p:sp>
        <p:nvSpPr>
          <p:cNvPr id="3" name="Tekstvak 2"/>
          <p:cNvSpPr txBox="1"/>
          <p:nvPr/>
        </p:nvSpPr>
        <p:spPr>
          <a:xfrm>
            <a:off x="3971108" y="182880"/>
            <a:ext cx="3910149" cy="923330"/>
          </a:xfrm>
          <a:prstGeom prst="rect">
            <a:avLst/>
          </a:prstGeom>
          <a:noFill/>
        </p:spPr>
        <p:txBody>
          <a:bodyPr wrap="square" rtlCol="0">
            <a:spAutoFit/>
          </a:bodyPr>
          <a:lstStyle/>
          <a:p>
            <a:r>
              <a:rPr lang="nl-NL" sz="5400" dirty="0" smtClean="0">
                <a:latin typeface="+mj-lt"/>
              </a:rPr>
              <a:t>vleeskalveren</a:t>
            </a:r>
            <a:endParaRPr lang="nl-NL" sz="5400" dirty="0">
              <a:latin typeface="+mj-lt"/>
            </a:endParaRPr>
          </a:p>
        </p:txBody>
      </p:sp>
      <p:sp>
        <p:nvSpPr>
          <p:cNvPr id="5" name="Tekstvak 4"/>
          <p:cNvSpPr txBox="1"/>
          <p:nvPr/>
        </p:nvSpPr>
        <p:spPr>
          <a:xfrm>
            <a:off x="6592390" y="1779687"/>
            <a:ext cx="5216434"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nl-NL" dirty="0" smtClean="0"/>
              <a:t>Ras	: Diverse rundveerassen</a:t>
            </a:r>
          </a:p>
          <a:p>
            <a:endParaRPr lang="nl-NL" dirty="0"/>
          </a:p>
          <a:p>
            <a:r>
              <a:rPr lang="nl-NL" dirty="0" smtClean="0"/>
              <a:t>Geslacht	: Meestal stieren, soms vaarskalveren</a:t>
            </a:r>
          </a:p>
          <a:p>
            <a:endParaRPr lang="nl-NL" dirty="0"/>
          </a:p>
          <a:p>
            <a:r>
              <a:rPr lang="nl-NL" dirty="0" smtClean="0"/>
              <a:t>Productie : De dieren worden in een half jaar met 	   kunstmelk </a:t>
            </a:r>
            <a:r>
              <a:rPr lang="nl-NL" dirty="0" err="1" smtClean="0"/>
              <a:t>afgemest</a:t>
            </a:r>
            <a:r>
              <a:rPr lang="nl-NL" dirty="0" smtClean="0"/>
              <a:t> tot 350 kg. Ze 	   	    leveren dan het rosévlees dat 		    geëxporteerd wordt naar o.a. Frankrijk, 	    Italië en Duitsland.</a:t>
            </a:r>
          </a:p>
          <a:p>
            <a:r>
              <a:rPr lang="nl-NL" dirty="0"/>
              <a:t>	</a:t>
            </a:r>
            <a:r>
              <a:rPr lang="nl-NL" dirty="0" smtClean="0"/>
              <a:t>    De </a:t>
            </a:r>
            <a:r>
              <a:rPr lang="nl-NL" dirty="0" err="1" smtClean="0"/>
              <a:t>vleeskalverhouderij</a:t>
            </a:r>
            <a:r>
              <a:rPr lang="nl-NL" dirty="0" smtClean="0"/>
              <a:t> behoort tot de 	    </a:t>
            </a:r>
            <a:r>
              <a:rPr lang="nl-NL" u="sng" dirty="0" smtClean="0"/>
              <a:t>intensieve veehouderij. </a:t>
            </a:r>
            <a:r>
              <a:rPr lang="nl-NL" dirty="0" smtClean="0"/>
              <a:t>In de 	  	    maatschappij is er steeds minder 	 	    draagvlak om dieren op deze manier te 	    houden…</a:t>
            </a:r>
          </a:p>
          <a:p>
            <a:endParaRPr lang="nl-NL" dirty="0"/>
          </a:p>
        </p:txBody>
      </p:sp>
    </p:spTree>
    <p:extLst>
      <p:ext uri="{BB962C8B-B14F-4D97-AF65-F5344CB8AC3E}">
        <p14:creationId xmlns:p14="http://schemas.microsoft.com/office/powerpoint/2010/main" val="1536140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ttp://denwoestenheide.nl/wp-content/uploads/2013/08/IMG-20170303-WA002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229" y="1795053"/>
            <a:ext cx="5792651" cy="4205153"/>
          </a:xfrm>
          <a:prstGeom prst="rect">
            <a:avLst/>
          </a:prstGeom>
          <a:noFill/>
          <a:ln>
            <a:noFill/>
          </a:ln>
        </p:spPr>
      </p:pic>
      <p:sp>
        <p:nvSpPr>
          <p:cNvPr id="3" name="Tekstvak 2"/>
          <p:cNvSpPr txBox="1"/>
          <p:nvPr/>
        </p:nvSpPr>
        <p:spPr>
          <a:xfrm>
            <a:off x="7184570" y="2560320"/>
            <a:ext cx="4606835" cy="3416320"/>
          </a:xfrm>
          <a:prstGeom prst="rect">
            <a:avLst/>
          </a:prstGeom>
          <a:noFill/>
        </p:spPr>
        <p:txBody>
          <a:bodyPr wrap="square" rtlCol="0">
            <a:spAutoFit/>
          </a:bodyPr>
          <a:lstStyle/>
          <a:p>
            <a:r>
              <a:rPr lang="nl-NL" dirty="0" smtClean="0"/>
              <a:t>Ras	: Een mix van diverse rassen (hybride)</a:t>
            </a:r>
          </a:p>
          <a:p>
            <a:endParaRPr lang="nl-NL" dirty="0"/>
          </a:p>
          <a:p>
            <a:r>
              <a:rPr lang="nl-NL" dirty="0" smtClean="0"/>
              <a:t>Productie: ± 12 gespeende biggen per worp</a:t>
            </a:r>
          </a:p>
          <a:p>
            <a:endParaRPr lang="nl-NL" dirty="0"/>
          </a:p>
          <a:p>
            <a:r>
              <a:rPr lang="nl-NL" dirty="0" smtClean="0"/>
              <a:t>De zeugenhouderij hoort tot de intensieve veehouderij. Als de biggen 22 kg wegen gaan ze naar een </a:t>
            </a:r>
            <a:r>
              <a:rPr lang="nl-NL" dirty="0" err="1" smtClean="0"/>
              <a:t>vleesvarkenbedrijf</a:t>
            </a:r>
            <a:r>
              <a:rPr lang="nl-NL" dirty="0" smtClean="0"/>
              <a:t> waar ze worden </a:t>
            </a:r>
            <a:r>
              <a:rPr lang="nl-NL" dirty="0" err="1" smtClean="0"/>
              <a:t>afgemest</a:t>
            </a:r>
            <a:r>
              <a:rPr lang="nl-NL" dirty="0" smtClean="0"/>
              <a:t>. Of ze worden </a:t>
            </a:r>
            <a:r>
              <a:rPr lang="nl-NL" dirty="0" err="1" smtClean="0"/>
              <a:t>afgemest</a:t>
            </a:r>
            <a:r>
              <a:rPr lang="nl-NL" dirty="0" smtClean="0"/>
              <a:t> op hetzelfde bedrijf (gesloten bedrijf). Als de vleesvarkens 180 kg wegen gaan ze naar de slachterij.</a:t>
            </a:r>
          </a:p>
          <a:p>
            <a:endParaRPr lang="nl-NL" dirty="0"/>
          </a:p>
          <a:p>
            <a:endParaRPr lang="nl-NL" dirty="0"/>
          </a:p>
        </p:txBody>
      </p:sp>
      <p:sp>
        <p:nvSpPr>
          <p:cNvPr id="4" name="Tekstvak 3"/>
          <p:cNvSpPr txBox="1"/>
          <p:nvPr/>
        </p:nvSpPr>
        <p:spPr>
          <a:xfrm>
            <a:off x="3544389" y="182880"/>
            <a:ext cx="4528457" cy="923330"/>
          </a:xfrm>
          <a:prstGeom prst="rect">
            <a:avLst/>
          </a:prstGeom>
          <a:noFill/>
        </p:spPr>
        <p:txBody>
          <a:bodyPr wrap="square" rtlCol="0">
            <a:spAutoFit/>
          </a:bodyPr>
          <a:lstStyle/>
          <a:p>
            <a:r>
              <a:rPr lang="nl-NL" sz="5400" dirty="0" smtClean="0">
                <a:latin typeface="+mj-lt"/>
              </a:rPr>
              <a:t>zeugenhouderij</a:t>
            </a:r>
            <a:endParaRPr lang="nl-NL" sz="5400" dirty="0">
              <a:latin typeface="+mj-lt"/>
            </a:endParaRPr>
          </a:p>
        </p:txBody>
      </p:sp>
    </p:spTree>
    <p:extLst>
      <p:ext uri="{BB962C8B-B14F-4D97-AF65-F5344CB8AC3E}">
        <p14:creationId xmlns:p14="http://schemas.microsoft.com/office/powerpoint/2010/main" val="1872627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371703" y="209006"/>
            <a:ext cx="3405051" cy="923330"/>
          </a:xfrm>
          <a:prstGeom prst="rect">
            <a:avLst/>
          </a:prstGeom>
          <a:noFill/>
        </p:spPr>
        <p:txBody>
          <a:bodyPr wrap="square" rtlCol="0">
            <a:spAutoFit/>
          </a:bodyPr>
          <a:lstStyle/>
          <a:p>
            <a:r>
              <a:rPr lang="nl-NL" sz="5400" dirty="0" smtClean="0">
                <a:latin typeface="+mj-lt"/>
              </a:rPr>
              <a:t>melkgeiten</a:t>
            </a:r>
            <a:endParaRPr lang="nl-NL" sz="5400" dirty="0">
              <a:latin typeface="+mj-lt"/>
            </a:endParaRPr>
          </a:p>
        </p:txBody>
      </p:sp>
      <p:pic>
        <p:nvPicPr>
          <p:cNvPr id="3" name="irc_mi" descr="Afbeeldingsresultaat voor melkgeiten">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977" y="1132336"/>
            <a:ext cx="5546816" cy="3892510"/>
          </a:xfrm>
          <a:prstGeom prst="rect">
            <a:avLst/>
          </a:prstGeom>
          <a:noFill/>
          <a:ln>
            <a:noFill/>
          </a:ln>
        </p:spPr>
      </p:pic>
      <p:sp>
        <p:nvSpPr>
          <p:cNvPr id="4" name="Tekstvak 3"/>
          <p:cNvSpPr txBox="1"/>
          <p:nvPr/>
        </p:nvSpPr>
        <p:spPr>
          <a:xfrm>
            <a:off x="6670766" y="2917371"/>
            <a:ext cx="5164183" cy="3416320"/>
          </a:xfrm>
          <a:prstGeom prst="rect">
            <a:avLst/>
          </a:prstGeom>
          <a:noFill/>
        </p:spPr>
        <p:txBody>
          <a:bodyPr wrap="square" rtlCol="0">
            <a:spAutoFit/>
          </a:bodyPr>
          <a:lstStyle/>
          <a:p>
            <a:r>
              <a:rPr lang="nl-NL" dirty="0" smtClean="0"/>
              <a:t>Ras: Nederlandse Witte Melkgeit</a:t>
            </a:r>
          </a:p>
          <a:p>
            <a:endParaRPr lang="nl-NL" dirty="0"/>
          </a:p>
          <a:p>
            <a:r>
              <a:rPr lang="nl-NL" dirty="0" smtClean="0"/>
              <a:t>Productie: ongeveer 1000 kg melk per lactatie</a:t>
            </a:r>
          </a:p>
          <a:p>
            <a:endParaRPr lang="nl-NL" dirty="0"/>
          </a:p>
          <a:p>
            <a:r>
              <a:rPr lang="nl-NL" dirty="0" smtClean="0"/>
              <a:t>In Nederland zijn ongeveer 350.000 geiten. Er zijn hele grote bedrijven met 5000 geiten, maar ook kleinere bedrijven op stadsboerderijen die bijvoorbeeld zelf kaas maken en excursies organiseren. Geitenmelk is witter van kleur dan koemelk en lichter verteerbaar. Mensen met koemelk-allergie kunnen vaak wel tegen producten van geitenmelk. </a:t>
            </a:r>
            <a:endParaRPr lang="nl-NL" dirty="0"/>
          </a:p>
        </p:txBody>
      </p:sp>
    </p:spTree>
    <p:extLst>
      <p:ext uri="{BB962C8B-B14F-4D97-AF65-F5344CB8AC3E}">
        <p14:creationId xmlns:p14="http://schemas.microsoft.com/office/powerpoint/2010/main" val="2416097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840480" y="461554"/>
            <a:ext cx="7820297" cy="923330"/>
          </a:xfrm>
          <a:prstGeom prst="rect">
            <a:avLst/>
          </a:prstGeom>
          <a:noFill/>
        </p:spPr>
        <p:txBody>
          <a:bodyPr wrap="square" rtlCol="0">
            <a:spAutoFit/>
          </a:bodyPr>
          <a:lstStyle/>
          <a:p>
            <a:r>
              <a:rPr lang="nl-NL" sz="5400" dirty="0" smtClean="0">
                <a:latin typeface="+mj-lt"/>
              </a:rPr>
              <a:t>Schapenhouderij</a:t>
            </a:r>
            <a:endParaRPr lang="nl-NL" sz="5400" dirty="0">
              <a:latin typeface="+mj-lt"/>
            </a:endParaRPr>
          </a:p>
        </p:txBody>
      </p:sp>
      <p:pic>
        <p:nvPicPr>
          <p:cNvPr id="3" name="Afbeelding 2" descr="melkschapen spoold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5374" y="1944914"/>
            <a:ext cx="3309803" cy="2121989"/>
          </a:xfrm>
          <a:prstGeom prst="rect">
            <a:avLst/>
          </a:prstGeom>
          <a:noFill/>
          <a:ln>
            <a:noFill/>
          </a:ln>
        </p:spPr>
      </p:pic>
      <p:pic>
        <p:nvPicPr>
          <p:cNvPr id="4" name="irc_mi" descr="Afbeeldingsresultaat voor weideschapen">
            <a:hlinkClick r:id="rId3"/>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66264" y="1857827"/>
            <a:ext cx="3300548" cy="2209076"/>
          </a:xfrm>
          <a:prstGeom prst="rect">
            <a:avLst/>
          </a:prstGeom>
          <a:noFill/>
          <a:ln>
            <a:noFill/>
          </a:ln>
        </p:spPr>
      </p:pic>
      <p:sp>
        <p:nvSpPr>
          <p:cNvPr id="5" name="Tekstvak 4"/>
          <p:cNvSpPr txBox="1"/>
          <p:nvPr/>
        </p:nvSpPr>
        <p:spPr>
          <a:xfrm>
            <a:off x="1088572" y="4406538"/>
            <a:ext cx="4781006" cy="2031325"/>
          </a:xfrm>
          <a:prstGeom prst="rect">
            <a:avLst/>
          </a:prstGeom>
          <a:noFill/>
        </p:spPr>
        <p:txBody>
          <a:bodyPr wrap="square" rtlCol="0">
            <a:spAutoFit/>
          </a:bodyPr>
          <a:lstStyle/>
          <a:p>
            <a:r>
              <a:rPr lang="nl-NL" dirty="0" smtClean="0"/>
              <a:t>Er zijn Zeeuwse- en Friese Melkschapen. In Nederland zijn ongeveer 50 professionele bedrijven. Een melkschaap produceert ongeveer 450 kg melk per lactatie. De melk bevat meer vet en eiwit dan koemelk. Van de schapenmelk wordt kaas of yoghurt gemaakt. Wel eens geproefd..? </a:t>
            </a:r>
            <a:endParaRPr lang="nl-NL" dirty="0"/>
          </a:p>
        </p:txBody>
      </p:sp>
      <p:sp>
        <p:nvSpPr>
          <p:cNvPr id="6" name="Tekstvak 5"/>
          <p:cNvSpPr txBox="1"/>
          <p:nvPr/>
        </p:nvSpPr>
        <p:spPr>
          <a:xfrm>
            <a:off x="6357257" y="4345577"/>
            <a:ext cx="5155475" cy="2031325"/>
          </a:xfrm>
          <a:prstGeom prst="rect">
            <a:avLst/>
          </a:prstGeom>
          <a:noFill/>
        </p:spPr>
        <p:txBody>
          <a:bodyPr wrap="square" rtlCol="0">
            <a:spAutoFit/>
          </a:bodyPr>
          <a:lstStyle/>
          <a:p>
            <a:r>
              <a:rPr lang="nl-NL" dirty="0" smtClean="0"/>
              <a:t>De meeste schapen in Nederland worden gehouden voor het lamsvlees en om dijken en natuurgebieden te begrazen. In Nederland grazen ongeveer 800.000 schapen op 8.000 bedrijven. De schapenhouderij is extensief; de meeste tijd loopt het schaap buiten en eet het alleen gras. Alleen in de lammertijd vraagt het veel werk van de schapenhouder. </a:t>
            </a:r>
            <a:endParaRPr lang="nl-NL" dirty="0"/>
          </a:p>
        </p:txBody>
      </p:sp>
    </p:spTree>
    <p:extLst>
      <p:ext uri="{BB962C8B-B14F-4D97-AF65-F5344CB8AC3E}">
        <p14:creationId xmlns:p14="http://schemas.microsoft.com/office/powerpoint/2010/main" val="2600871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840480" y="461554"/>
            <a:ext cx="7820297" cy="923330"/>
          </a:xfrm>
          <a:prstGeom prst="rect">
            <a:avLst/>
          </a:prstGeom>
          <a:noFill/>
        </p:spPr>
        <p:txBody>
          <a:bodyPr wrap="square" rtlCol="0">
            <a:spAutoFit/>
          </a:bodyPr>
          <a:lstStyle/>
          <a:p>
            <a:r>
              <a:rPr lang="nl-NL" sz="5400" dirty="0" smtClean="0">
                <a:latin typeface="+mj-lt"/>
              </a:rPr>
              <a:t>Pluimveehouderij</a:t>
            </a:r>
            <a:endParaRPr lang="nl-NL" sz="5400" dirty="0">
              <a:latin typeface="+mj-lt"/>
            </a:endParaRPr>
          </a:p>
        </p:txBody>
      </p:sp>
      <p:pic>
        <p:nvPicPr>
          <p:cNvPr id="3" name="Afbeelding 2" descr="Scharrel hennen">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97874" y="1621700"/>
            <a:ext cx="2586446" cy="2340700"/>
          </a:xfrm>
          <a:prstGeom prst="rect">
            <a:avLst/>
          </a:prstGeom>
          <a:noFill/>
          <a:ln>
            <a:noFill/>
          </a:ln>
        </p:spPr>
      </p:pic>
      <p:pic>
        <p:nvPicPr>
          <p:cNvPr id="4" name="irc_mi" descr="Afbeeldingsresultaat voor vleeskuikens">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35931" y="1621700"/>
            <a:ext cx="3518263" cy="2340700"/>
          </a:xfrm>
          <a:prstGeom prst="rect">
            <a:avLst/>
          </a:prstGeom>
          <a:noFill/>
          <a:ln>
            <a:noFill/>
          </a:ln>
        </p:spPr>
      </p:pic>
      <p:sp>
        <p:nvSpPr>
          <p:cNvPr id="5" name="Tekstvak 4"/>
          <p:cNvSpPr txBox="1"/>
          <p:nvPr/>
        </p:nvSpPr>
        <p:spPr>
          <a:xfrm>
            <a:off x="670560" y="4502331"/>
            <a:ext cx="4737463" cy="1477328"/>
          </a:xfrm>
          <a:prstGeom prst="rect">
            <a:avLst/>
          </a:prstGeom>
          <a:noFill/>
        </p:spPr>
        <p:txBody>
          <a:bodyPr wrap="square" rtlCol="0">
            <a:spAutoFit/>
          </a:bodyPr>
          <a:lstStyle/>
          <a:p>
            <a:r>
              <a:rPr lang="nl-NL" dirty="0" smtClean="0"/>
              <a:t>Leghennen gaan vanaf 17 weken eieren leggen, elke dag één. Dit doen zij ongeveer 100 weken lang. De eieren worden direct geleverd aan supermarkten, of worden verwerkt in bakkerijen en andere bedrijven die levensmiddelen maken. </a:t>
            </a:r>
            <a:endParaRPr lang="nl-NL" dirty="0"/>
          </a:p>
        </p:txBody>
      </p:sp>
      <p:sp>
        <p:nvSpPr>
          <p:cNvPr id="6" name="Tekstvak 5"/>
          <p:cNvSpPr txBox="1"/>
          <p:nvPr/>
        </p:nvSpPr>
        <p:spPr>
          <a:xfrm>
            <a:off x="6479177" y="4502331"/>
            <a:ext cx="5268686" cy="1754326"/>
          </a:xfrm>
          <a:prstGeom prst="rect">
            <a:avLst/>
          </a:prstGeom>
          <a:noFill/>
        </p:spPr>
        <p:txBody>
          <a:bodyPr wrap="square" rtlCol="0">
            <a:spAutoFit/>
          </a:bodyPr>
          <a:lstStyle/>
          <a:p>
            <a:r>
              <a:rPr lang="nl-NL" dirty="0" smtClean="0"/>
              <a:t>Vleeskuikens komen als pasgeboren kuikentjes op het bedrijf en worden daar in 8 weken </a:t>
            </a:r>
            <a:r>
              <a:rPr lang="nl-NL" dirty="0" err="1" smtClean="0"/>
              <a:t>afgemest</a:t>
            </a:r>
            <a:r>
              <a:rPr lang="nl-NL" dirty="0" smtClean="0"/>
              <a:t> tot vleeskuiken met een gewicht van 1600 g. Een vleeskuiken is een hybride, een kruising van meerdere rassen met uitstekende eigenschappen zoals groei </a:t>
            </a:r>
            <a:r>
              <a:rPr lang="nl-NL" smtClean="0"/>
              <a:t>en vleeskwaliteit. </a:t>
            </a:r>
            <a:endParaRPr lang="nl-NL" dirty="0"/>
          </a:p>
        </p:txBody>
      </p:sp>
    </p:spTree>
    <p:extLst>
      <p:ext uri="{BB962C8B-B14F-4D97-AF65-F5344CB8AC3E}">
        <p14:creationId xmlns:p14="http://schemas.microsoft.com/office/powerpoint/2010/main" val="2224091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2021</TotalTime>
  <Words>270</Words>
  <Application>Microsoft Office PowerPoint</Application>
  <PresentationFormat>Breedbeeld</PresentationFormat>
  <Paragraphs>43</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Thema 2.4 – Productiedieren</vt:lpstr>
      <vt:lpstr>melkvee</vt:lpstr>
      <vt:lpstr>PowerPoint-presentatie</vt:lpstr>
      <vt:lpstr>PowerPoint-presentatie</vt:lpstr>
      <vt:lpstr>PowerPoint-presentatie</vt:lpstr>
      <vt:lpstr>PowerPoint-presentatie</vt:lpstr>
      <vt:lpstr>PowerPoint-presentatie</vt:lpstr>
      <vt:lpstr>PowerPoint-presentatie</vt:lpstr>
    </vt:vector>
  </TitlesOfParts>
  <Company>Clusius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melkkoe</dc:title>
  <dc:creator>Wouter Keppel</dc:creator>
  <cp:lastModifiedBy>Inge Zwaan</cp:lastModifiedBy>
  <cp:revision>16</cp:revision>
  <dcterms:created xsi:type="dcterms:W3CDTF">2017-08-13T14:18:57Z</dcterms:created>
  <dcterms:modified xsi:type="dcterms:W3CDTF">2018-06-15T10:55:47Z</dcterms:modified>
</cp:coreProperties>
</file>